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1450B-365D-4403-B5CC-04E4550D4080}" v="1313" dt="2023-06-20T12:22:0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75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4.15004.pdf" TargetMode="External"/><Relationship Id="rId13" Type="http://schemas.openxmlformats.org/officeDocument/2006/relationships/hyperlink" Target="https://arxiv.org/pdf/2305.11206.pdf" TargetMode="External"/><Relationship Id="rId18" Type="http://schemas.openxmlformats.org/officeDocument/2006/relationships/hyperlink" Target="https://arxiv.org/pdf/2306.03078.pdf" TargetMode="External"/><Relationship Id="rId3" Type="http://schemas.openxmlformats.org/officeDocument/2006/relationships/hyperlink" Target="https://arxiv.org/abs/2009.01325" TargetMode="External"/><Relationship Id="rId7" Type="http://schemas.openxmlformats.org/officeDocument/2006/relationships/hyperlink" Target="https://arxiv.org/pdf/2206.07682.pdf" TargetMode="External"/><Relationship Id="rId12" Type="http://schemas.openxmlformats.org/officeDocument/2006/relationships/hyperlink" Target="https://arxiv.org/pdf/2305.15717.pdf" TargetMode="External"/><Relationship Id="rId17" Type="http://schemas.openxmlformats.org/officeDocument/2006/relationships/hyperlink" Target="https://arxiv.org/pdf/2305.14314.pdf" TargetMode="External"/><Relationship Id="rId2" Type="http://schemas.openxmlformats.org/officeDocument/2006/relationships/hyperlink" Target="https://arxiv.org/pdf/1909.08593.pdf" TargetMode="External"/><Relationship Id="rId16" Type="http://schemas.openxmlformats.org/officeDocument/2006/relationships/hyperlink" Target="https://huggingface.co/spaces/HuggingFaceH4/open_llm_leaderboard" TargetMode="External"/><Relationship Id="rId20" Type="http://schemas.openxmlformats.org/officeDocument/2006/relationships/hyperlink" Target="https://arxiv.org/pdf/2305.0884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302.13971" TargetMode="External"/><Relationship Id="rId11" Type="http://schemas.openxmlformats.org/officeDocument/2006/relationships/hyperlink" Target="https://lmsys.org/blog/2023-03-30-vicuna/" TargetMode="External"/><Relationship Id="rId5" Type="http://schemas.openxmlformats.org/officeDocument/2006/relationships/hyperlink" Target="https://arxiv.org/abs/2203.15556" TargetMode="External"/><Relationship Id="rId15" Type="http://schemas.openxmlformats.org/officeDocument/2006/relationships/hyperlink" Target="https://arxiv.org/pdf/2306.02707.pdf" TargetMode="External"/><Relationship Id="rId10" Type="http://schemas.openxmlformats.org/officeDocument/2006/relationships/hyperlink" Target="https://crfm.stanford.edu/2023/03/13/alpaca.html" TargetMode="External"/><Relationship Id="rId19" Type="http://schemas.openxmlformats.org/officeDocument/2006/relationships/hyperlink" Target="https://arxiv.org/pdf/2305.18290.pdf" TargetMode="External"/><Relationship Id="rId4" Type="http://schemas.openxmlformats.org/officeDocument/2006/relationships/hyperlink" Target="https://arxiv.org/abs/2203.02155" TargetMode="External"/><Relationship Id="rId9" Type="http://schemas.openxmlformats.org/officeDocument/2006/relationships/hyperlink" Target="https://arxiv.org/abs/2106.09685" TargetMode="External"/><Relationship Id="rId14" Type="http://schemas.openxmlformats.org/officeDocument/2006/relationships/hyperlink" Target="https://arxiv.org/pdf/2306.04751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7830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arxiv.org/abs/1803.054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spaces/HuggingFaceH4/open_llm_leaderboard/discussions/63" TargetMode="External"/><Relationship Id="rId5" Type="http://schemas.openxmlformats.org/officeDocument/2006/relationships/hyperlink" Target="https://arxiv.org/abs/2109.07958" TargetMode="External"/><Relationship Id="rId4" Type="http://schemas.openxmlformats.org/officeDocument/2006/relationships/hyperlink" Target="https://arxiv.org/abs/2009.0330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zbac/qlora-fine-tune" TargetMode="External"/><Relationship Id="rId2" Type="http://schemas.openxmlformats.org/officeDocument/2006/relationships/hyperlink" Target="https://github.com/artidoro/qlor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ext-generation-inference/issues/455" TargetMode="External"/><Relationship Id="rId2" Type="http://schemas.openxmlformats.org/officeDocument/2006/relationships/hyperlink" Target="https://github.com/Vahe1994/SpQ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State of the Literature - LLMs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AIAC Tech Review</a:t>
            </a:r>
          </a:p>
          <a:p>
            <a:r>
              <a:rPr lang="en-US" dirty="0">
                <a:cs typeface="Calibri"/>
              </a:rPr>
              <a:t>June 20, 2023 </a:t>
            </a:r>
            <a:r>
              <a:rPr lang="en-US" sz="1600" dirty="0">
                <a:cs typeface="Calibri"/>
              </a:rPr>
              <a:t>(</a:t>
            </a:r>
            <a:r>
              <a:rPr lang="en-US" sz="1600" i="1" dirty="0">
                <a:cs typeface="Calibri"/>
              </a:rPr>
              <a:t>not a second later</a:t>
            </a:r>
            <a:r>
              <a:rPr lang="en-US" sz="1600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Luke Ross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C36B-5495-6731-16EF-D2E9A564A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1" y="2260600"/>
            <a:ext cx="10634709" cy="3916363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Motivation</a:t>
            </a:r>
            <a:r>
              <a:rPr lang="en-US" dirty="0"/>
              <a:t>: for a fixed training budget (FLOPS), how to tradeoff model size (params) and dataset size (tokens)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Findings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Most LLMs are under-trained</a:t>
            </a:r>
          </a:p>
          <a:p>
            <a:pPr lvl="1"/>
            <a:r>
              <a:rPr lang="en-US" dirty="0"/>
              <a:t>Want ~20 training tokens per</a:t>
            </a:r>
          </a:p>
          <a:p>
            <a:pPr marL="457200" lvl="1" indent="0">
              <a:buNone/>
            </a:pPr>
            <a:r>
              <a:rPr lang="en-US" dirty="0"/>
              <a:t>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D43F6-411C-19AD-7418-BEE014D5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27" y="0"/>
            <a:ext cx="8266942" cy="2408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FBC7C-9D49-5234-9B91-C9321936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64" y="4079399"/>
            <a:ext cx="6163460" cy="19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8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9467-CA60-D743-65EB-CE5D1E6B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0085"/>
            <a:ext cx="10515600" cy="3606878"/>
          </a:xfrm>
        </p:spPr>
        <p:txBody>
          <a:bodyPr/>
          <a:lstStyle/>
          <a:p>
            <a:r>
              <a:rPr lang="en-US" b="1" dirty="0"/>
              <a:t>Motivation: </a:t>
            </a:r>
            <a:r>
              <a:rPr lang="en-US" dirty="0"/>
              <a:t>how to tradeoff model/dataset size for both training </a:t>
            </a:r>
            <a:r>
              <a:rPr lang="en-US" i="1" dirty="0"/>
              <a:t>and inference</a:t>
            </a:r>
            <a:r>
              <a:rPr lang="en-US" dirty="0"/>
              <a:t> costs?</a:t>
            </a:r>
          </a:p>
          <a:p>
            <a:endParaRPr lang="en-US" b="1" dirty="0"/>
          </a:p>
          <a:p>
            <a:r>
              <a:rPr lang="en-US" b="1" dirty="0"/>
              <a:t>Findings:</a:t>
            </a:r>
            <a:endParaRPr lang="en-US" dirty="0"/>
          </a:p>
          <a:p>
            <a:pPr lvl="1"/>
            <a:r>
              <a:rPr lang="en-US" dirty="0"/>
              <a:t>Small models continue to improve</a:t>
            </a:r>
          </a:p>
          <a:p>
            <a:pPr marL="457200" lvl="1" indent="0">
              <a:buNone/>
            </a:pPr>
            <a:r>
              <a:rPr lang="en-US" dirty="0"/>
              <a:t>long after Chinchilla-optimal token count</a:t>
            </a:r>
          </a:p>
          <a:p>
            <a:pPr lvl="1"/>
            <a:r>
              <a:rPr lang="en-US" dirty="0"/>
              <a:t>Possible to get SOTA LLM with no</a:t>
            </a:r>
          </a:p>
          <a:p>
            <a:pPr marL="457200" lvl="1" indent="0">
              <a:buNone/>
            </a:pPr>
            <a:r>
              <a:rPr lang="en-US" dirty="0"/>
              <a:t>proprietary data (public data 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952C9-8C99-44C0-162B-CD497956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35" y="0"/>
            <a:ext cx="7767729" cy="2522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07864-B192-A19A-E1D0-6128030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53" y="3429000"/>
            <a:ext cx="4369847" cy="29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4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0E730-F01E-E0E0-EC1D-6A641D4E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338"/>
            <a:ext cx="10515600" cy="3806625"/>
          </a:xfrm>
        </p:spPr>
        <p:txBody>
          <a:bodyPr/>
          <a:lstStyle/>
          <a:p>
            <a:r>
              <a:rPr lang="en-US" b="1" dirty="0"/>
              <a:t>Emergence:</a:t>
            </a:r>
            <a:r>
              <a:rPr lang="en-US" dirty="0"/>
              <a:t> While scaling laws predict smooth decreases in loss, certain downstream tasks improve </a:t>
            </a:r>
            <a:r>
              <a:rPr lang="en-US" i="1" dirty="0"/>
              <a:t>sharply &amp; unpredictably w/ scale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DD905-B4E8-324D-6C1A-6322A539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15" y="0"/>
            <a:ext cx="8424169" cy="2157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0F2CD-2608-7E7A-8706-7ED274E7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334" y="3229088"/>
            <a:ext cx="5179871" cy="35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8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55C8-E9A8-CC32-F6A3-59841C66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2183355"/>
            <a:ext cx="10515600" cy="4107908"/>
          </a:xfrm>
        </p:spPr>
        <p:txBody>
          <a:bodyPr/>
          <a:lstStyle/>
          <a:p>
            <a:r>
              <a:rPr lang="en-US" dirty="0"/>
              <a:t>Emergence can be largely (not entirely) explained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Nonlinear/discontinuous metrics: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2097B-2100-2989-AE58-B841B097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45" y="0"/>
            <a:ext cx="5986509" cy="206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68582-4D1F-AFD9-073F-7B445F3E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2627206"/>
            <a:ext cx="6608404" cy="39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36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55C8-E9A8-CC32-F6A3-59841C66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2183355"/>
            <a:ext cx="10515600" cy="4107908"/>
          </a:xfrm>
        </p:spPr>
        <p:txBody>
          <a:bodyPr/>
          <a:lstStyle/>
          <a:p>
            <a:r>
              <a:rPr lang="en-US" dirty="0"/>
              <a:t>Emergence can be largely (not entirely) explained by: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Nonlinear/discontinuous metrics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Small Test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2097B-2100-2989-AE58-B841B097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45" y="0"/>
            <a:ext cx="5986509" cy="2069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6DBD0A-8C92-303D-5CD6-02CF7E5E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56" y="3623793"/>
            <a:ext cx="8871751" cy="282283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0063F8-F17E-D156-EE2F-282007D5EA6F}"/>
              </a:ext>
            </a:extLst>
          </p:cNvPr>
          <p:cNvSpPr/>
          <p:nvPr/>
        </p:nvSpPr>
        <p:spPr>
          <a:xfrm>
            <a:off x="9468805" y="2812487"/>
            <a:ext cx="1313125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 the log-scale!</a:t>
            </a:r>
          </a:p>
        </p:txBody>
      </p:sp>
    </p:spTree>
    <p:extLst>
      <p:ext uri="{BB962C8B-B14F-4D97-AF65-F5344CB8AC3E}">
        <p14:creationId xmlns:p14="http://schemas.microsoft.com/office/powerpoint/2010/main" val="17364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8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3F3E-9780-8E0F-4E92-7E4AB2A8E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4979"/>
                <a:ext cx="10515600" cy="396198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Motivation:</a:t>
                </a:r>
                <a:endParaRPr lang="en-US" dirty="0"/>
              </a:p>
              <a:p>
                <a:pPr lvl="1"/>
                <a:r>
                  <a:rPr lang="en-US" dirty="0"/>
                  <a:t>Fine-tuning 175B models directly is impractical</a:t>
                </a:r>
              </a:p>
              <a:p>
                <a:pPr lvl="1"/>
                <a:r>
                  <a:rPr lang="en-US" dirty="0"/>
                  <a:t>Existing work: big models have low intrinsic dimension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Approach:</a:t>
                </a:r>
              </a:p>
              <a:p>
                <a:pPr lvl="1"/>
                <a:r>
                  <a:rPr lang="en-US" dirty="0"/>
                  <a:t>Fine-tune weight matrices in low rank space</a:t>
                </a:r>
              </a:p>
              <a:p>
                <a:pPr lvl="2"/>
                <a:r>
                  <a:rPr lang="en-US" dirty="0"/>
                  <a:t>10,000x reduction in trainable parameter count</a:t>
                </a:r>
                <a:endParaRPr lang="en-US" sz="2400" b="0" dirty="0"/>
              </a:p>
              <a:p>
                <a:pPr lvl="1"/>
                <a:r>
                  <a:rPr lang="en-US" sz="2400" b="0" dirty="0"/>
                  <a:t>Learn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orig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Very effective – typically on-par w/ full-rank fine-tuning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3F3E-9780-8E0F-4E92-7E4AB2A8E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4979"/>
                <a:ext cx="10515600" cy="3961984"/>
              </a:xfrm>
              <a:blipFill>
                <a:blip r:embed="rId2"/>
                <a:stretch>
                  <a:fillRect l="-812" t="-3538" b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3E071F-6212-ACAE-A1AB-6E788EDBF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00" y="122858"/>
            <a:ext cx="6662599" cy="2012083"/>
          </a:xfrm>
          <a:prstGeom prst="rect">
            <a:avLst/>
          </a:prstGeom>
        </p:spPr>
      </p:pic>
      <p:pic>
        <p:nvPicPr>
          <p:cNvPr id="2050" name="Picture 2" descr="2106.09685] LoRA: Low-Rank Adaptation of Large Language Models">
            <a:extLst>
              <a:ext uri="{FF2B5EF4-FFF2-40B4-BE49-F238E27FC236}">
                <a16:creationId xmlns:a16="http://schemas.microsoft.com/office/drawing/2014/main" id="{B4E7BC5C-A6DE-2CB7-295B-83F7B5E9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837" y="3233979"/>
            <a:ext cx="3506259" cy="30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900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678B-BD33-8731-1047-36EF9A3A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50" y="1526958"/>
            <a:ext cx="10529656" cy="5175683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Can we rival ChatGPT on an academic budget?</a:t>
            </a:r>
          </a:p>
          <a:p>
            <a:r>
              <a:rPr lang="en-US" b="1" dirty="0"/>
              <a:t>Approach:</a:t>
            </a:r>
            <a:endParaRPr lang="en-US" dirty="0"/>
          </a:p>
          <a:p>
            <a:pPr lvl="1"/>
            <a:r>
              <a:rPr lang="en-US" dirty="0"/>
              <a:t>Take Llama-7B as foundation model ($0)</a:t>
            </a:r>
          </a:p>
          <a:p>
            <a:pPr lvl="1"/>
            <a:r>
              <a:rPr lang="en-US" dirty="0"/>
              <a:t>Generate 52k instruction prompts + corresponding outputs using APIs (&lt;$500)</a:t>
            </a:r>
          </a:p>
          <a:p>
            <a:pPr lvl="1"/>
            <a:r>
              <a:rPr lang="en-US" dirty="0"/>
              <a:t>Fine-tune foundation model directly – no RLHF (&lt;$100)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Blind comparison w/ ChatGPT:</a:t>
            </a:r>
          </a:p>
          <a:p>
            <a:pPr lvl="2"/>
            <a:r>
              <a:rPr lang="en-US" dirty="0"/>
              <a:t>Alpaca: 90/179</a:t>
            </a:r>
          </a:p>
          <a:p>
            <a:pPr lvl="2"/>
            <a:r>
              <a:rPr lang="en-US" dirty="0"/>
              <a:t>ChatGPT: 89/179</a:t>
            </a:r>
          </a:p>
          <a:p>
            <a:pPr lvl="1"/>
            <a:r>
              <a:rPr lang="en-US" dirty="0"/>
              <a:t>First to show simple imitation</a:t>
            </a:r>
          </a:p>
          <a:p>
            <a:pPr marL="457200" lvl="1" indent="0">
              <a:buNone/>
            </a:pPr>
            <a:r>
              <a:rPr lang="en-US" dirty="0"/>
              <a:t>   models can compete</a:t>
            </a:r>
          </a:p>
          <a:p>
            <a:pPr lvl="1"/>
            <a:r>
              <a:rPr lang="en-US" dirty="0"/>
              <a:t>179 is a tiny evaluation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D5843-850E-44F0-144D-2576D09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4"/>
            <a:ext cx="12192000" cy="129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D79AE-1164-6DEA-96C1-C15C6DBE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1" y="3851960"/>
            <a:ext cx="6150746" cy="25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7EE4-64E5-523E-A09B-9F509E191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1825625"/>
            <a:ext cx="11040533" cy="4351338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Improve on Alpaca by increasing training/eval budget</a:t>
            </a:r>
          </a:p>
          <a:p>
            <a:r>
              <a:rPr lang="en-US" b="1" dirty="0"/>
              <a:t>Approach:</a:t>
            </a:r>
          </a:p>
          <a:p>
            <a:pPr lvl="1"/>
            <a:r>
              <a:rPr lang="en-US" dirty="0"/>
              <a:t>Take Llama-7B/13B as foundation model(s) ($0)</a:t>
            </a:r>
          </a:p>
          <a:p>
            <a:pPr lvl="1"/>
            <a:r>
              <a:rPr lang="en-US" dirty="0"/>
              <a:t>Take 70k user-shared </a:t>
            </a:r>
            <a:r>
              <a:rPr lang="en-US" b="0" i="0" dirty="0">
                <a:solidFill>
                  <a:srgbClr val="1D1D1F"/>
                </a:solidFill>
                <a:effectLst/>
                <a:latin typeface="-apple-system"/>
              </a:rPr>
              <a:t>ChatGPT conversations from </a:t>
            </a:r>
            <a:r>
              <a:rPr lang="en-US" b="0" i="0" dirty="0" err="1">
                <a:solidFill>
                  <a:srgbClr val="1D1D1F"/>
                </a:solidFill>
                <a:effectLst/>
                <a:latin typeface="-apple-system"/>
              </a:rPr>
              <a:t>ShareGPT</a:t>
            </a:r>
            <a:r>
              <a:rPr lang="en-US" b="0" i="0" dirty="0">
                <a:solidFill>
                  <a:srgbClr val="1D1D1F"/>
                </a:solidFill>
                <a:effectLst/>
                <a:latin typeface="-apple-system"/>
              </a:rPr>
              <a:t> ($0)</a:t>
            </a:r>
          </a:p>
          <a:p>
            <a:pPr lvl="2"/>
            <a:r>
              <a:rPr lang="en-US" dirty="0">
                <a:solidFill>
                  <a:srgbClr val="1D1D1F"/>
                </a:solidFill>
                <a:latin typeface="-apple-system"/>
              </a:rPr>
              <a:t>Multi-turn conversations, context length 512 </a:t>
            </a:r>
            <a:r>
              <a:rPr lang="en-US" dirty="0">
                <a:solidFill>
                  <a:srgbClr val="1D1D1F"/>
                </a:solidFill>
                <a:latin typeface="-apple-system"/>
                <a:sym typeface="Wingdings" panose="05000000000000000000" pitchFamily="2" charset="2"/>
              </a:rPr>
              <a:t> 2048</a:t>
            </a:r>
            <a:endParaRPr lang="en-US" b="0" i="0" dirty="0">
              <a:solidFill>
                <a:srgbClr val="1D1D1F"/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rgbClr val="1D1D1F"/>
                </a:solidFill>
                <a:latin typeface="-apple-system"/>
              </a:rPr>
              <a:t>Fine-tune foundation model(s)</a:t>
            </a:r>
            <a:r>
              <a:rPr lang="en-US" dirty="0"/>
              <a:t> directly – no RLHF</a:t>
            </a:r>
            <a:r>
              <a:rPr lang="en-US" dirty="0">
                <a:solidFill>
                  <a:srgbClr val="1D1D1F"/>
                </a:solidFill>
                <a:latin typeface="-apple-system"/>
              </a:rPr>
              <a:t> ($140/$300)</a:t>
            </a:r>
          </a:p>
          <a:p>
            <a:pPr lvl="1"/>
            <a:r>
              <a:rPr lang="en-US" dirty="0">
                <a:solidFill>
                  <a:srgbClr val="1D1D1F"/>
                </a:solidFill>
                <a:latin typeface="-apple-system"/>
              </a:rPr>
              <a:t>Evaluate using GPT-4</a:t>
            </a:r>
          </a:p>
          <a:p>
            <a:r>
              <a:rPr lang="en-US" b="1" dirty="0">
                <a:solidFill>
                  <a:srgbClr val="1D1D1F"/>
                </a:solidFill>
                <a:latin typeface="-apple-system"/>
              </a:rPr>
              <a:t>Results:</a:t>
            </a:r>
            <a:endParaRPr lang="en-US" dirty="0">
              <a:solidFill>
                <a:srgbClr val="1D1D1F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rgbClr val="1D1D1F"/>
                </a:solidFill>
                <a:latin typeface="-apple-system"/>
              </a:rPr>
              <a:t>GPT-4 thinks Vicuna is almost as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D1F"/>
                </a:solidFill>
                <a:latin typeface="-apple-system"/>
              </a:rPr>
              <a:t>   good as ChatGPT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0D6D1-7622-03A4-4352-D4158AF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0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6EF27-3B0B-D203-CEAE-AE169E5F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33" y="4355876"/>
            <a:ext cx="4696779" cy="23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AB9D3-CED9-6EEF-508A-D3433156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67" y="2813555"/>
            <a:ext cx="11535833" cy="3363408"/>
          </a:xfrm>
        </p:spPr>
        <p:txBody>
          <a:bodyPr/>
          <a:lstStyle/>
          <a:p>
            <a:r>
              <a:rPr lang="en-US" b="1" dirty="0"/>
              <a:t>Question:</a:t>
            </a:r>
            <a:r>
              <a:rPr lang="en-US" dirty="0"/>
              <a:t> Foundation models are very powerful – how much data is really needed for instruction-finetuning?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i="1" dirty="0"/>
              <a:t>Superficial Alignment Hypothesis</a:t>
            </a:r>
            <a:r>
              <a:rPr lang="en-US" dirty="0"/>
              <a:t>: A model’s knowledge and capabilities are learnt almost entirely during pretraining</a:t>
            </a:r>
          </a:p>
          <a:p>
            <a:pPr lvl="1"/>
            <a:r>
              <a:rPr lang="en-US" dirty="0"/>
              <a:t>Data quality &gt;&gt; data quantity</a:t>
            </a:r>
          </a:p>
          <a:p>
            <a:pPr lvl="2"/>
            <a:r>
              <a:rPr lang="en-US" dirty="0"/>
              <a:t>Carefully curated 1k dataset out-performs</a:t>
            </a:r>
          </a:p>
          <a:p>
            <a:pPr marL="914400" lvl="2" indent="0">
              <a:buNone/>
            </a:pPr>
            <a:r>
              <a:rPr lang="en-US" dirty="0"/>
              <a:t>    automatically generated 52k dataset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6AB18-A604-E2EE-DF92-265986F4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066" y="0"/>
            <a:ext cx="5367867" cy="2813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7CDD-3BB5-C496-05F9-E30E5B43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70" y="4567768"/>
            <a:ext cx="5545363" cy="22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2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F3EA-E201-B5ED-DB55-79A249CF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40A7-7EA0-ACB9-CFAF-3FEAD927B1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200" dirty="0">
                <a:cs typeface="Calibri"/>
              </a:rPr>
              <a:t>Intro: LLMs and RLHF</a:t>
            </a:r>
          </a:p>
          <a:p>
            <a:pPr lvl="1"/>
            <a:r>
              <a:rPr lang="en-US" sz="1800" dirty="0">
                <a:cs typeface="Calibri"/>
                <a:hlinkClick r:id="rId2"/>
              </a:rPr>
              <a:t>Fine-Tuning Language Models from Human Preferences</a:t>
            </a:r>
            <a:endParaRPr lang="en-US" sz="1800" dirty="0">
              <a:cs typeface="Calibri"/>
              <a:hlinkClick r:id="rId3"/>
            </a:endParaRPr>
          </a:p>
          <a:p>
            <a:pPr lvl="1"/>
            <a:r>
              <a:rPr lang="en-US" sz="1800" dirty="0">
                <a:cs typeface="Calibri"/>
                <a:hlinkClick r:id="rId3"/>
              </a:rPr>
              <a:t>Learning to summarize from human feedback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 err="1">
                <a:cs typeface="Calibri"/>
                <a:hlinkClick r:id="rId4"/>
              </a:rPr>
              <a:t>InstructGPT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Language Model Scaling</a:t>
            </a:r>
          </a:p>
          <a:p>
            <a:pPr lvl="1"/>
            <a:r>
              <a:rPr lang="en-US" sz="1800" dirty="0">
                <a:cs typeface="Calibri"/>
                <a:hlinkClick r:id="rId5"/>
              </a:rPr>
              <a:t>Chinchilla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6"/>
              </a:rPr>
              <a:t>Llama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7"/>
              </a:rPr>
              <a:t>Emergent Abilities of Large Language Models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8"/>
              </a:rPr>
              <a:t>Are Emergent Abilities of Large Language Models a Mirage?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Fine-Tuning Approaches</a:t>
            </a:r>
          </a:p>
          <a:p>
            <a:pPr lvl="1"/>
            <a:r>
              <a:rPr lang="en-US" sz="1800" dirty="0">
                <a:cs typeface="Calibri"/>
                <a:hlinkClick r:id="rId9"/>
              </a:rPr>
              <a:t>LoRA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0"/>
              </a:rPr>
              <a:t>Alpaca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1"/>
              </a:rPr>
              <a:t>Vicuna</a:t>
            </a:r>
            <a:endParaRPr lang="en-US" sz="1800" dirty="0">
              <a:ea typeface="Calibri" panose="020F0502020204030204"/>
              <a:cs typeface="Calibri"/>
              <a:hlinkClick r:id="rId12"/>
            </a:endParaRPr>
          </a:p>
          <a:p>
            <a:pPr lvl="1"/>
            <a:r>
              <a:rPr lang="en-US" sz="1800" dirty="0">
                <a:ea typeface="Calibri" panose="020F0502020204030204"/>
                <a:cs typeface="Calibri"/>
                <a:hlinkClick r:id="rId13"/>
              </a:rPr>
              <a:t>LIMA: Less Is More for Alignment</a:t>
            </a:r>
            <a:endParaRPr lang="en-US" sz="1800" dirty="0">
              <a:ea typeface="Calibri" panose="020F0502020204030204"/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2BFAF-8311-C398-4F72-600E2136C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200" dirty="0">
                <a:cs typeface="Calibri"/>
              </a:rPr>
              <a:t>Evaluation</a:t>
            </a:r>
          </a:p>
          <a:p>
            <a:pPr lvl="1"/>
            <a:r>
              <a:rPr lang="en-US" sz="1800" dirty="0">
                <a:cs typeface="Calibri"/>
                <a:hlinkClick r:id="rId12"/>
              </a:rPr>
              <a:t>False Promise of Imitating Proprietary LLMs</a:t>
            </a:r>
          </a:p>
          <a:p>
            <a:pPr lvl="1"/>
            <a:r>
              <a:rPr lang="en-US" sz="1800" dirty="0">
                <a:cs typeface="Calibri"/>
                <a:hlinkClick r:id="rId14"/>
              </a:rPr>
              <a:t>How Far Can Camels Go?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>
                <a:cs typeface="Calibri"/>
                <a:hlinkClick r:id="rId15"/>
              </a:rPr>
              <a:t>Orca</a:t>
            </a:r>
            <a:endParaRPr lang="en-US" sz="1800" dirty="0">
              <a:cs typeface="Calibri"/>
              <a:hlinkClick r:id="rId12"/>
            </a:endParaRPr>
          </a:p>
          <a:p>
            <a:pPr lvl="1"/>
            <a:r>
              <a:rPr lang="en-US" sz="1800" dirty="0">
                <a:hlinkClick r:id="rId16"/>
              </a:rPr>
              <a:t>Open LLM Leaderboard</a:t>
            </a:r>
            <a:endParaRPr lang="en-US" sz="1800" dirty="0"/>
          </a:p>
          <a:p>
            <a:r>
              <a:rPr lang="en-US" sz="2200" dirty="0">
                <a:cs typeface="Calibri"/>
              </a:rPr>
              <a:t>Quantization</a:t>
            </a:r>
          </a:p>
          <a:p>
            <a:pPr lvl="1"/>
            <a:r>
              <a:rPr lang="en-US" sz="1800" dirty="0">
                <a:cs typeface="Calibri"/>
                <a:hlinkClick r:id="rId17"/>
              </a:rPr>
              <a:t>QLoRA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 err="1">
                <a:cs typeface="Calibri"/>
                <a:hlinkClick r:id="rId18"/>
              </a:rPr>
              <a:t>SpQR</a:t>
            </a:r>
            <a:endParaRPr lang="en-US" sz="1800" dirty="0">
              <a:cs typeface="Calibri"/>
            </a:endParaRPr>
          </a:p>
          <a:p>
            <a:r>
              <a:rPr lang="en-US" sz="2200" dirty="0">
                <a:cs typeface="Calibri"/>
              </a:rPr>
              <a:t>RLHF &amp; Alternatives</a:t>
            </a:r>
          </a:p>
          <a:p>
            <a:pPr lvl="1"/>
            <a:r>
              <a:rPr lang="en-US" sz="1800" dirty="0">
                <a:ea typeface="Calibri"/>
                <a:cs typeface="Calibri"/>
                <a:hlinkClick r:id="rId19"/>
              </a:rPr>
              <a:t>Direct Preference Optimization</a:t>
            </a:r>
            <a:endParaRPr lang="en-US" sz="1800" dirty="0">
              <a:ea typeface="Calibri"/>
              <a:cs typeface="Calibri"/>
            </a:endParaRPr>
          </a:p>
          <a:p>
            <a:pPr lvl="1"/>
            <a:r>
              <a:rPr lang="en-US" sz="1800" dirty="0">
                <a:ea typeface="Calibri"/>
                <a:cs typeface="Calibri"/>
                <a:hlinkClick r:id="rId20"/>
              </a:rPr>
              <a:t>RL4F</a:t>
            </a:r>
            <a:endParaRPr lang="en-US" sz="1800" dirty="0">
              <a:ea typeface="Calibri"/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063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7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20D7-CA3C-3EE8-AC0E-250DD8F7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086067"/>
            <a:ext cx="11665259" cy="4090895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Many claims of “90% as good as ChatGPT” with shaky evaluation</a:t>
            </a:r>
          </a:p>
          <a:p>
            <a:r>
              <a:rPr lang="en-US" b="1" dirty="0"/>
              <a:t>Approach: </a:t>
            </a:r>
            <a:r>
              <a:rPr lang="en-US" dirty="0"/>
              <a:t>Rigorous benchmark-based evaluation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Increasing imitation data </a:t>
            </a:r>
            <a:r>
              <a:rPr lang="en-US" i="1" dirty="0"/>
              <a:t>does not </a:t>
            </a:r>
            <a:r>
              <a:rPr lang="en-US" dirty="0"/>
              <a:t>improve factuality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DD1F3-9E9D-065C-C5C3-95A43E3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05" y="0"/>
            <a:ext cx="7047390" cy="2086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874C2-D754-1C20-2B34-45561CF5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672" y="4346571"/>
            <a:ext cx="7100656" cy="21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20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20D7-CA3C-3EE8-AC0E-250DD8F7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086067"/>
            <a:ext cx="11665259" cy="4090895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Many claims of “90% as good as ChatGPT” with shaky evaluation</a:t>
            </a:r>
          </a:p>
          <a:p>
            <a:r>
              <a:rPr lang="en-US" b="1" dirty="0"/>
              <a:t>Approach: </a:t>
            </a:r>
            <a:r>
              <a:rPr lang="en-US" dirty="0"/>
              <a:t>Rigorous benchmark-based evaluation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Increasing imitation data </a:t>
            </a:r>
            <a:r>
              <a:rPr lang="en-US" i="1" dirty="0"/>
              <a:t>does not </a:t>
            </a:r>
            <a:r>
              <a:rPr lang="en-US" dirty="0"/>
              <a:t>improve factuality</a:t>
            </a:r>
          </a:p>
          <a:p>
            <a:pPr lvl="1"/>
            <a:r>
              <a:rPr lang="en-US" dirty="0"/>
              <a:t>Increasing foundation model scale </a:t>
            </a:r>
            <a:r>
              <a:rPr lang="en-US" i="1" dirty="0"/>
              <a:t>does</a:t>
            </a:r>
            <a:r>
              <a:rPr lang="en-US" dirty="0"/>
              <a:t> improve factuality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DD1F3-9E9D-065C-C5C3-95A43E3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05" y="0"/>
            <a:ext cx="7047390" cy="2086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6C429-E196-2477-E260-A6037F90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25" y="4455087"/>
            <a:ext cx="7251577" cy="21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1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20D7-CA3C-3EE8-AC0E-250DD8F7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086067"/>
            <a:ext cx="11665259" cy="4090895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Many claims of “90% as good as ChatGPT” with shaky evaluation</a:t>
            </a:r>
          </a:p>
          <a:p>
            <a:r>
              <a:rPr lang="en-US" b="1" dirty="0"/>
              <a:t>Approach: </a:t>
            </a:r>
            <a:r>
              <a:rPr lang="en-US" dirty="0"/>
              <a:t>Rigorous benchmark-based evaluation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Increasing imitation data </a:t>
            </a:r>
            <a:r>
              <a:rPr lang="en-US" i="1" dirty="0"/>
              <a:t>does not </a:t>
            </a:r>
            <a:r>
              <a:rPr lang="en-US" dirty="0"/>
              <a:t>improve factuality</a:t>
            </a:r>
          </a:p>
          <a:p>
            <a:pPr lvl="1"/>
            <a:r>
              <a:rPr lang="en-US" dirty="0"/>
              <a:t>Increasing foundation model scale </a:t>
            </a:r>
            <a:r>
              <a:rPr lang="en-US" i="1" dirty="0"/>
              <a:t>does</a:t>
            </a:r>
            <a:r>
              <a:rPr lang="en-US" dirty="0"/>
              <a:t> improve factuality</a:t>
            </a:r>
          </a:p>
          <a:p>
            <a:pPr lvl="1"/>
            <a:r>
              <a:rPr lang="en-US" dirty="0"/>
              <a:t>Imitation models </a:t>
            </a:r>
            <a:r>
              <a:rPr lang="en-US" i="1" dirty="0"/>
              <a:t>do</a:t>
            </a:r>
            <a:r>
              <a:rPr lang="en-US" dirty="0"/>
              <a:t> improve on tasks supported in the</a:t>
            </a:r>
          </a:p>
          <a:p>
            <a:pPr marL="457200" lvl="1" indent="0">
              <a:buNone/>
            </a:pPr>
            <a:r>
              <a:rPr lang="en-US" dirty="0"/>
              <a:t>   imitation data</a:t>
            </a:r>
          </a:p>
          <a:p>
            <a:pPr lvl="2"/>
            <a:r>
              <a:rPr lang="en-US" dirty="0"/>
              <a:t>This is a viable training recipe!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DD1F3-9E9D-065C-C5C3-95A43E31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05" y="0"/>
            <a:ext cx="7047390" cy="2086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445E2-9187-1F63-7D76-E56AD41E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593" y="4131514"/>
            <a:ext cx="3352198" cy="24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1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034E6-BBD2-A244-E939-210B7719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60" y="0"/>
            <a:ext cx="5183080" cy="22102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74B58A-C93F-8491-4F4F-0D2AB06D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250489"/>
            <a:ext cx="11665259" cy="3926473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Lots of independent instruction tuning datasets – which to use?</a:t>
            </a:r>
          </a:p>
          <a:p>
            <a:r>
              <a:rPr lang="en-US" b="1" dirty="0"/>
              <a:t>Approach: </a:t>
            </a:r>
            <a:r>
              <a:rPr lang="en-US" dirty="0"/>
              <a:t>Systematic eval over many datasets (manual + synthetic) and criteria (factual knowledge, reasoning, </a:t>
            </a:r>
            <a:r>
              <a:rPr lang="en-US" dirty="0" err="1"/>
              <a:t>multilinguality</a:t>
            </a:r>
            <a:r>
              <a:rPr lang="en-US" dirty="0"/>
              <a:t>, coding, and open-ended instruction following)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No single best dataset</a:t>
            </a:r>
          </a:p>
          <a:p>
            <a:pPr lvl="1"/>
            <a:r>
              <a:rPr lang="en-US" dirty="0"/>
              <a:t>Combinations do best overall but</a:t>
            </a:r>
          </a:p>
          <a:p>
            <a:pPr marL="457200" lvl="1" indent="0">
              <a:buNone/>
            </a:pPr>
            <a:r>
              <a:rPr lang="en-US" dirty="0"/>
              <a:t>   not on individual benchmarks</a:t>
            </a:r>
          </a:p>
          <a:p>
            <a:pPr lvl="1"/>
            <a:r>
              <a:rPr lang="en-US" dirty="0"/>
              <a:t>Base model quality very important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61F98-0047-604A-CC0C-C9714768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0" y="3825779"/>
            <a:ext cx="6044214" cy="27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6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034E6-BBD2-A244-E939-210B7719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60" y="0"/>
            <a:ext cx="5183080" cy="22102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74B58A-C93F-8491-4F4F-0D2AB06D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5" y="2250489"/>
            <a:ext cx="11665259" cy="4563123"/>
          </a:xfrm>
        </p:spPr>
        <p:txBody>
          <a:bodyPr>
            <a:normAutofit/>
          </a:bodyPr>
          <a:lstStyle/>
          <a:p>
            <a:r>
              <a:rPr lang="en-US" b="1" dirty="0"/>
              <a:t>Motivation:</a:t>
            </a:r>
            <a:r>
              <a:rPr lang="en-US" dirty="0"/>
              <a:t> Lots of independent instruction tuning datasets – which to use?</a:t>
            </a:r>
          </a:p>
          <a:p>
            <a:r>
              <a:rPr lang="en-US" b="1" dirty="0"/>
              <a:t>Approach: </a:t>
            </a:r>
            <a:r>
              <a:rPr lang="en-US" dirty="0"/>
              <a:t>Systematic eval over many datasets (manual + synthetic) and criteria (factual knowledge, reasoning, </a:t>
            </a:r>
            <a:r>
              <a:rPr lang="en-US" dirty="0" err="1"/>
              <a:t>multilinguality</a:t>
            </a:r>
            <a:r>
              <a:rPr lang="en-US" dirty="0"/>
              <a:t>, coding, and open-ended instruction following)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No single best dataset</a:t>
            </a:r>
          </a:p>
          <a:p>
            <a:pPr lvl="1"/>
            <a:r>
              <a:rPr lang="en-US" dirty="0"/>
              <a:t>Combinations do best overall but</a:t>
            </a:r>
          </a:p>
          <a:p>
            <a:pPr marL="457200" lvl="1" indent="0">
              <a:buNone/>
            </a:pPr>
            <a:r>
              <a:rPr lang="en-US" dirty="0"/>
              <a:t>   not on individual benchmarks</a:t>
            </a:r>
          </a:p>
          <a:p>
            <a:pPr lvl="1"/>
            <a:r>
              <a:rPr lang="en-US" dirty="0"/>
              <a:t>Base model quality very important</a:t>
            </a:r>
          </a:p>
          <a:p>
            <a:pPr lvl="1"/>
            <a:r>
              <a:rPr lang="en-US" dirty="0"/>
              <a:t>GPT-4 eval likes longer generations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9AD4A-5BAC-1539-4F54-C56955DB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5" y="3615364"/>
            <a:ext cx="3484763" cy="30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18ECB-B77A-804A-8379-271F8474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2530793"/>
            <a:ext cx="11816179" cy="3646170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Response to </a:t>
            </a:r>
            <a:r>
              <a:rPr lang="en-US" i="1" dirty="0"/>
              <a:t>The False Promise of Imitating Proprietary LLMs</a:t>
            </a:r>
          </a:p>
          <a:p>
            <a:r>
              <a:rPr lang="en-US" b="1" dirty="0"/>
              <a:t>Approach:</a:t>
            </a:r>
            <a:r>
              <a:rPr lang="en-US" dirty="0"/>
              <a:t> Richer learning signal via </a:t>
            </a:r>
            <a:r>
              <a:rPr lang="en-US" dirty="0" err="1"/>
              <a:t>CoT</a:t>
            </a:r>
            <a:r>
              <a:rPr lang="en-US" dirty="0"/>
              <a:t>/Explanations (think: distillation)</a:t>
            </a:r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 err="1"/>
              <a:t>CoT</a:t>
            </a:r>
            <a:r>
              <a:rPr lang="en-US" dirty="0"/>
              <a:t> improves both instruction</a:t>
            </a:r>
          </a:p>
          <a:p>
            <a:pPr marL="457200" lvl="1" indent="0">
              <a:buNone/>
            </a:pPr>
            <a:r>
              <a:rPr lang="en-US" dirty="0"/>
              <a:t>   following and factuality</a:t>
            </a:r>
          </a:p>
          <a:p>
            <a:pPr lvl="1"/>
            <a:r>
              <a:rPr lang="en-US" dirty="0"/>
              <a:t>Re-motivates distillation and</a:t>
            </a:r>
          </a:p>
          <a:p>
            <a:pPr marL="457200" lvl="1" indent="0">
              <a:buNone/>
            </a:pPr>
            <a:r>
              <a:rPr lang="en-US" dirty="0"/>
              <a:t>   similar teacher/student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6D90F-345A-45ED-90FA-4B6D12CB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6" y="0"/>
            <a:ext cx="6058408" cy="2530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DE138-5D94-B66B-3D32-4CEFC6BB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92" y="3608683"/>
            <a:ext cx="4904446" cy="30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FA6D-F1C8-5B7B-57A7-049B133F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7942"/>
          </a:xfrm>
        </p:spPr>
        <p:txBody>
          <a:bodyPr>
            <a:normAutofit/>
          </a:bodyPr>
          <a:lstStyle/>
          <a:p>
            <a:r>
              <a:rPr lang="en-US" dirty="0"/>
              <a:t>Unified leaderboard for open-source models</a:t>
            </a:r>
          </a:p>
          <a:p>
            <a:r>
              <a:rPr lang="en-US" dirty="0"/>
              <a:t>4 popular benchmarks:</a:t>
            </a:r>
          </a:p>
          <a:p>
            <a:pPr lvl="1"/>
            <a:r>
              <a:rPr lang="en-US" sz="2000" b="0" i="0" u="sng" dirty="0">
                <a:effectLst/>
                <a:latin typeface="Source Sans Pro" panose="020B0503030403020204" pitchFamily="34" charset="0"/>
                <a:hlinkClick r:id="rId2"/>
              </a:rPr>
              <a:t>AI2 Reasoning Challenge </a:t>
            </a:r>
            <a:r>
              <a:rPr lang="en-US" sz="2000" b="0" i="0" dirty="0">
                <a:effectLst/>
                <a:latin typeface="Source Sans Pro" panose="020B0503030403020204" pitchFamily="34" charset="0"/>
              </a:rPr>
              <a:t>(25-shot) - a set of grade-school science questions.</a:t>
            </a:r>
          </a:p>
          <a:p>
            <a:pPr lvl="1"/>
            <a:r>
              <a:rPr lang="en-US" sz="2000" b="0" i="0" u="sng" dirty="0" err="1">
                <a:effectLst/>
                <a:latin typeface="Source Sans Pro" panose="020B0503030403020204" pitchFamily="34" charset="0"/>
                <a:hlinkClick r:id="rId3"/>
              </a:rPr>
              <a:t>HellaSwag</a:t>
            </a:r>
            <a:r>
              <a:rPr lang="en-US" sz="2000" b="0" i="0" u="sng" dirty="0">
                <a:effectLst/>
                <a:latin typeface="Source Sans Pro" panose="020B0503030403020204" pitchFamily="34" charset="0"/>
                <a:hlinkClick r:id="rId3"/>
              </a:rPr>
              <a:t> </a:t>
            </a:r>
            <a:r>
              <a:rPr lang="en-US" sz="2000" b="0" i="0" dirty="0">
                <a:effectLst/>
                <a:latin typeface="Source Sans Pro" panose="020B0503030403020204" pitchFamily="34" charset="0"/>
              </a:rPr>
              <a:t>(10-shot) - a test of commonsense inference, which is easy for humans (~95%) but challenging for SOTA models.</a:t>
            </a:r>
          </a:p>
          <a:p>
            <a:pPr lvl="1"/>
            <a:r>
              <a:rPr lang="en-US" sz="2000" b="0" i="0" u="sng" dirty="0">
                <a:effectLst/>
                <a:latin typeface="Source Sans Pro" panose="020B0503030403020204" pitchFamily="34" charset="0"/>
                <a:hlinkClick r:id="rId4"/>
              </a:rPr>
              <a:t>MMLU </a:t>
            </a:r>
            <a:r>
              <a:rPr lang="en-US" sz="2000" b="0" i="0" dirty="0">
                <a:effectLst/>
                <a:latin typeface="Source Sans Pro" panose="020B0503030403020204" pitchFamily="34" charset="0"/>
              </a:rPr>
              <a:t>(5-shot) - a test to measure a text model’s multitask accuracy. The test covers 57 tasks including elementary mathematics, US history, computer science, law, and more.</a:t>
            </a:r>
          </a:p>
          <a:p>
            <a:pPr lvl="1"/>
            <a:r>
              <a:rPr lang="en-US" sz="2000" b="0" i="0" u="sng" dirty="0" err="1">
                <a:effectLst/>
                <a:latin typeface="Source Sans Pro" panose="020B0503030403020204" pitchFamily="34" charset="0"/>
                <a:hlinkClick r:id="rId5"/>
              </a:rPr>
              <a:t>TruthfulQA</a:t>
            </a:r>
            <a:r>
              <a:rPr lang="en-US" sz="2000" b="0" i="0" u="sng" dirty="0">
                <a:effectLst/>
                <a:latin typeface="Source Sans Pro" panose="020B0503030403020204" pitchFamily="34" charset="0"/>
                <a:hlinkClick r:id="rId5"/>
              </a:rPr>
              <a:t> </a:t>
            </a:r>
            <a:r>
              <a:rPr lang="en-US" sz="2000" b="0" i="0" dirty="0">
                <a:effectLst/>
                <a:latin typeface="Source Sans Pro" panose="020B0503030403020204" pitchFamily="34" charset="0"/>
              </a:rPr>
              <a:t>(0-shot) - a test to measure a model’s propensity to reproduce falsehoods commonly found online.</a:t>
            </a:r>
          </a:p>
          <a:p>
            <a:r>
              <a:rPr lang="en-US" sz="2400" b="0" i="0" dirty="0">
                <a:effectLst/>
                <a:latin typeface="Source Sans Pro" panose="020B0503030403020204" pitchFamily="34" charset="0"/>
              </a:rPr>
              <a:t>Seems like a fair proxy for </a:t>
            </a:r>
            <a:r>
              <a:rPr lang="en-US" sz="2400" dirty="0">
                <a:latin typeface="Source Sans Pro" panose="020B0503030403020204" pitchFamily="34" charset="0"/>
              </a:rPr>
              <a:t>overall model quality (over human preference) – foundation models score relatively well</a:t>
            </a:r>
            <a:endParaRPr lang="en-US" sz="2400" b="0" i="0" dirty="0">
              <a:effectLst/>
              <a:latin typeface="Source Sans Pro" panose="020B0503030403020204" pitchFamily="34" charset="0"/>
            </a:endParaRPr>
          </a:p>
          <a:p>
            <a:r>
              <a:rPr lang="en-US" dirty="0"/>
              <a:t>NOTE: Llama eval may be under-reported, per </a:t>
            </a:r>
            <a:r>
              <a:rPr lang="en-US" dirty="0">
                <a:hlinkClick r:id="rId6"/>
              </a:rPr>
              <a:t>issue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2C620-B02E-494F-C62B-DA253EDB9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427"/>
            <a:ext cx="12192000" cy="12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3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6F33-5FC7-B8E3-7A8F-739B8D84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2556768"/>
            <a:ext cx="11514338" cy="425684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Motivation: </a:t>
            </a:r>
            <a:r>
              <a:rPr lang="en-US" dirty="0"/>
              <a:t>Even with LoRA, activation gradients have huge memory </a:t>
            </a:r>
            <a:r>
              <a:rPr lang="en-US" dirty="0" err="1"/>
              <a:t>reqs</a:t>
            </a:r>
            <a:endParaRPr lang="en-US" dirty="0"/>
          </a:p>
          <a:p>
            <a:r>
              <a:rPr lang="en-US" b="1" dirty="0"/>
              <a:t>Approach:</a:t>
            </a:r>
            <a:endParaRPr lang="en-US" dirty="0"/>
          </a:p>
          <a:p>
            <a:pPr lvl="1"/>
            <a:r>
              <a:rPr lang="en-US" dirty="0"/>
              <a:t>Quantize foundation model to 4 bits</a:t>
            </a:r>
          </a:p>
          <a:p>
            <a:pPr lvl="1"/>
            <a:r>
              <a:rPr lang="en-US" dirty="0"/>
              <a:t>Learn LoRA adapters w/ backprop</a:t>
            </a:r>
          </a:p>
          <a:p>
            <a:pPr marL="457200" lvl="1" indent="0">
              <a:buNone/>
            </a:pPr>
            <a:r>
              <a:rPr lang="en-US" dirty="0"/>
              <a:t>   through quantized weights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65B Models: </a:t>
            </a:r>
            <a:r>
              <a:rPr lang="en-US" dirty="0">
                <a:sym typeface="Wingdings" panose="05000000000000000000" pitchFamily="2" charset="2"/>
              </a:rPr>
              <a:t>41 GB, single GPU!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degradation in runtime or quality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Code:</a:t>
            </a:r>
          </a:p>
          <a:p>
            <a:pPr lvl="2"/>
            <a:r>
              <a:rPr lang="en-US" dirty="0">
                <a:sym typeface="Wingdings" panose="05000000000000000000" pitchFamily="2" charset="2"/>
                <a:hlinkClick r:id="rId2"/>
              </a:rPr>
              <a:t>https://github.com/artidoro/qlora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  <a:hlinkClick r:id="rId3"/>
              </a:rPr>
              <a:t>https://github.com/mzbac/qlora-fine-tune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7F423-9762-509C-6252-6BB9523A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354" y="0"/>
            <a:ext cx="6345292" cy="247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6D69B-3A8A-1C4B-489E-0A5F7416F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45050"/>
            <a:ext cx="5719896" cy="34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8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Intro: LLMs + RLHF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5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2934-7631-BC9D-4CC9-C6E67935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47" y="2534575"/>
            <a:ext cx="11705207" cy="379330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Motivation:</a:t>
            </a:r>
            <a:r>
              <a:rPr lang="en-US" dirty="0"/>
              <a:t> Lots of great pretrained models – can we quantize post-training?</a:t>
            </a:r>
          </a:p>
          <a:p>
            <a:r>
              <a:rPr lang="en-US" b="1" dirty="0"/>
              <a:t>Approach:</a:t>
            </a:r>
          </a:p>
          <a:p>
            <a:pPr lvl="1"/>
            <a:r>
              <a:rPr lang="en-US" dirty="0"/>
              <a:t>Not all weights equally important</a:t>
            </a:r>
          </a:p>
          <a:p>
            <a:pPr lvl="1"/>
            <a:r>
              <a:rPr lang="en-US" dirty="0"/>
              <a:t>Sparse-Quantized Representation (</a:t>
            </a:r>
            <a:r>
              <a:rPr lang="en-US" dirty="0" err="1"/>
              <a:t>SpQR</a:t>
            </a:r>
            <a:r>
              <a:rPr lang="en-US" dirty="0"/>
              <a:t>): store outlier weights in higher precision</a:t>
            </a:r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&lt;4 bit quantization at ~1% relative</a:t>
            </a:r>
          </a:p>
          <a:p>
            <a:pPr marL="457200" lvl="1" indent="0">
              <a:buNone/>
            </a:pPr>
            <a:r>
              <a:rPr lang="en-US" dirty="0"/>
              <a:t>   perplexity degradation</a:t>
            </a:r>
          </a:p>
          <a:p>
            <a:pPr lvl="1"/>
            <a:r>
              <a:rPr lang="en-US" dirty="0">
                <a:hlinkClick r:id="rId2"/>
              </a:rPr>
              <a:t>https://github.com/Vahe1994/SpQR</a:t>
            </a:r>
            <a:endParaRPr lang="en-US" dirty="0"/>
          </a:p>
          <a:p>
            <a:pPr lvl="1"/>
            <a:r>
              <a:rPr lang="en-US" dirty="0"/>
              <a:t>Being added to </a:t>
            </a:r>
            <a:r>
              <a:rPr lang="en-US" dirty="0">
                <a:hlinkClick r:id="rId3"/>
              </a:rPr>
              <a:t>HF inference engine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94DDD-DDBF-E5A0-D6DC-051DD912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276" y="0"/>
            <a:ext cx="7673448" cy="2334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B24C7-7D46-FF1F-5676-3B08E5DC3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27512"/>
            <a:ext cx="5524870" cy="24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RLHF &amp; Alternatives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6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23C5-1B3E-0992-F299-7F1800F41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317"/>
            <a:ext cx="10515600" cy="3620646"/>
          </a:xfrm>
        </p:spPr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RLHF has many moving parts – can we simplify?</a:t>
            </a:r>
          </a:p>
          <a:p>
            <a:r>
              <a:rPr lang="en-US" b="1" dirty="0"/>
              <a:t>Approach:</a:t>
            </a:r>
          </a:p>
          <a:p>
            <a:pPr lvl="1"/>
            <a:r>
              <a:rPr lang="en-US" dirty="0"/>
              <a:t>Do some math</a:t>
            </a:r>
          </a:p>
          <a:p>
            <a:pPr lvl="1"/>
            <a:r>
              <a:rPr lang="en-US" dirty="0"/>
              <a:t>Derive DPO update rule that optimizes LM</a:t>
            </a:r>
          </a:p>
          <a:p>
            <a:pPr marL="457200" lvl="1" indent="0">
              <a:buNone/>
            </a:pPr>
            <a:r>
              <a:rPr lang="en-US" dirty="0"/>
              <a:t>   exactly, in a single stage, for human preference</a:t>
            </a:r>
            <a:endParaRPr lang="en-US" b="1" dirty="0"/>
          </a:p>
          <a:p>
            <a:r>
              <a:rPr lang="en-US" b="1" dirty="0"/>
              <a:t>Results:</a:t>
            </a:r>
            <a:endParaRPr lang="en-US" dirty="0"/>
          </a:p>
          <a:p>
            <a:pPr lvl="1"/>
            <a:r>
              <a:rPr lang="en-US" dirty="0"/>
              <a:t>Less computationally expensive</a:t>
            </a:r>
          </a:p>
          <a:p>
            <a:pPr lvl="1"/>
            <a:r>
              <a:rPr lang="en-US" dirty="0"/>
              <a:t>More stable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EE4F4-337E-CD54-52D0-11F2BD09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065" y="0"/>
            <a:ext cx="5465870" cy="2556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033B9-17E4-8B35-EA9D-B49082E8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65" y="3438834"/>
            <a:ext cx="4787977" cy="33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FA78-B22C-1064-C345-C5A77258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E234E-DC1B-3C65-FD15-91ECFCE5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825625"/>
            <a:ext cx="11493500" cy="48080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Low-budget, general-purpose imitation models (Vicuna, Alpaca) are less capable</a:t>
            </a:r>
          </a:p>
          <a:p>
            <a:pPr lvl="1"/>
            <a:r>
              <a:rPr lang="en-US" dirty="0"/>
              <a:t>Progress being made nonetheless: Guanaco, Falcon, Tulu &gt; Vicuna, Alpaca</a:t>
            </a:r>
          </a:p>
          <a:p>
            <a:r>
              <a:rPr lang="en-US" dirty="0"/>
              <a:t>Fine-tuning recipes:</a:t>
            </a:r>
          </a:p>
          <a:p>
            <a:pPr lvl="1"/>
            <a:r>
              <a:rPr lang="en-US" dirty="0"/>
              <a:t>Single-domain fine-tuning w/ synthetic labels</a:t>
            </a:r>
          </a:p>
          <a:p>
            <a:pPr lvl="1"/>
            <a:r>
              <a:rPr lang="en-US" dirty="0"/>
              <a:t>Distillation of LLM into small model w/ rich training signal</a:t>
            </a:r>
          </a:p>
          <a:p>
            <a:pPr lvl="1"/>
            <a:r>
              <a:rPr lang="en-US" dirty="0"/>
              <a:t>Distillation of LLM into small model in single domain</a:t>
            </a:r>
          </a:p>
          <a:p>
            <a:r>
              <a:rPr lang="en-US" dirty="0"/>
              <a:t>Evaluating generative output is hard</a:t>
            </a:r>
          </a:p>
          <a:p>
            <a:pPr lvl="1"/>
            <a:r>
              <a:rPr lang="en-US" dirty="0"/>
              <a:t>Can fool yourself if you measure the wrong thing</a:t>
            </a:r>
          </a:p>
          <a:p>
            <a:r>
              <a:rPr lang="en-US" dirty="0"/>
              <a:t>Quantization can help make LLMs fit in memory, but they’re still slow!</a:t>
            </a:r>
          </a:p>
          <a:p>
            <a:r>
              <a:rPr lang="en-US" dirty="0"/>
              <a:t>DPO + lots of feedback collection = </a:t>
            </a:r>
            <a:r>
              <a:rPr lang="en-US" i="1" dirty="0"/>
              <a:t>aligned</a:t>
            </a:r>
            <a:r>
              <a:rPr lang="en-US" dirty="0"/>
              <a:t> open-source model soon?</a:t>
            </a:r>
          </a:p>
        </p:txBody>
      </p:sp>
    </p:spTree>
    <p:extLst>
      <p:ext uri="{BB962C8B-B14F-4D97-AF65-F5344CB8AC3E}">
        <p14:creationId xmlns:p14="http://schemas.microsoft.com/office/powerpoint/2010/main" val="104685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A972-9CEA-00B3-1134-23414C8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LLM: Large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6D72B-D04A-6AA7-7F97-5BDC73950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of next token, given previous tokens:</a:t>
                </a:r>
              </a:p>
              <a:p>
                <a:pPr marL="457200" lvl="1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6D72B-D04A-6AA7-7F97-5BDC7395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valuation Metrics for Language Modeling">
            <a:extLst>
              <a:ext uri="{FF2B5EF4-FFF2-40B4-BE49-F238E27FC236}">
                <a16:creationId xmlns:a16="http://schemas.microsoft.com/office/drawing/2014/main" id="{4C93796E-C2B0-7CE6-767D-B2F1DC9A4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82" b="17082"/>
          <a:stretch/>
        </p:blipFill>
        <p:spPr bwMode="auto">
          <a:xfrm>
            <a:off x="2382467" y="3635375"/>
            <a:ext cx="75723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8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310B-1B50-6B66-79D7-F028FA14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RLHF</a:t>
            </a:r>
            <a:r>
              <a:rPr lang="en-US" dirty="0"/>
              <a:t>: Reinforcement Learning from Human 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87F34-BAC9-707D-1A74-74B94EED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3" y="4646449"/>
            <a:ext cx="4409243" cy="1685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DFBE2-12EE-0DB2-2BC0-74E50972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69" y="2441632"/>
            <a:ext cx="5354618" cy="3478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C0F69-FCF7-BD13-0EE6-0BDE3E71F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64" y="2074798"/>
            <a:ext cx="4901330" cy="174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D6D714-C9D0-72B6-F5E9-004D39CADBFB}"/>
              </a:ext>
            </a:extLst>
          </p:cNvPr>
          <p:cNvSpPr/>
          <p:nvPr/>
        </p:nvSpPr>
        <p:spPr>
          <a:xfrm>
            <a:off x="4266491" y="1492623"/>
            <a:ext cx="1618130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Initial Idea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3A64-D818-6BE4-B3C3-FD84FD208DEE}"/>
              </a:ext>
            </a:extLst>
          </p:cNvPr>
          <p:cNvSpPr/>
          <p:nvPr/>
        </p:nvSpPr>
        <p:spPr>
          <a:xfrm>
            <a:off x="3939988" y="4025152"/>
            <a:ext cx="1742927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Applied to Summarization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0F9C87-93FC-1D10-1FB8-22EB3D35520C}"/>
              </a:ext>
            </a:extLst>
          </p:cNvPr>
          <p:cNvSpPr/>
          <p:nvPr/>
        </p:nvSpPr>
        <p:spPr>
          <a:xfrm>
            <a:off x="9520518" y="1898276"/>
            <a:ext cx="2303221" cy="8113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 Finetuning (~GPT3.5)</a:t>
            </a:r>
          </a:p>
        </p:txBody>
      </p:sp>
    </p:spTree>
    <p:extLst>
      <p:ext uri="{BB962C8B-B14F-4D97-AF65-F5344CB8AC3E}">
        <p14:creationId xmlns:p14="http://schemas.microsoft.com/office/powerpoint/2010/main" val="9519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941A-3359-DA22-C993-9CCCF696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RLHF -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6B77-B86A-F42D-60C3-87251DD8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Generative evaluation metrics are low quality</a:t>
            </a:r>
          </a:p>
          <a:p>
            <a:r>
              <a:rPr lang="en-US" dirty="0">
                <a:cs typeface="Calibri"/>
              </a:rPr>
              <a:t>Maximum Likelihood Objective (SFT) punishes all errors the same</a:t>
            </a:r>
          </a:p>
          <a:p>
            <a:pPr lvl="1"/>
            <a:r>
              <a:rPr lang="en-US" dirty="0">
                <a:cs typeface="Calibri"/>
              </a:rPr>
              <a:t>Hallucinations just as bad as synonym replacement</a:t>
            </a:r>
          </a:p>
          <a:p>
            <a:pPr lvl="1"/>
            <a:r>
              <a:rPr lang="en-US" dirty="0">
                <a:cs typeface="Calibri"/>
              </a:rPr>
              <a:t>Sensitive to low quality ground truth</a:t>
            </a:r>
          </a:p>
          <a:p>
            <a:r>
              <a:rPr lang="en-US" dirty="0">
                <a:cs typeface="Calibri"/>
              </a:rPr>
              <a:t>LM “completions” != instruction following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Solution: directly </a:t>
            </a:r>
            <a:r>
              <a:rPr lang="en-US" i="1" dirty="0">
                <a:cs typeface="Calibri"/>
              </a:rPr>
              <a:t>align </a:t>
            </a:r>
            <a:r>
              <a:rPr lang="en-US" dirty="0">
                <a:cs typeface="Calibri"/>
              </a:rPr>
              <a:t>with human preferences</a:t>
            </a:r>
          </a:p>
        </p:txBody>
      </p:sp>
    </p:spTree>
    <p:extLst>
      <p:ext uri="{BB962C8B-B14F-4D97-AF65-F5344CB8AC3E}">
        <p14:creationId xmlns:p14="http://schemas.microsoft.com/office/powerpoint/2010/main" val="337286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0BD1-6FF4-4079-BF3D-EF6B99DC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CD8D-7F57-438B-9B98-EBEE831F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0.        Begin with a supervised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Send output pairs to humans, who choose the better output among:</a:t>
            </a:r>
          </a:p>
          <a:p>
            <a:pPr lvl="1"/>
            <a:r>
              <a:rPr lang="en-US" sz="1600" dirty="0"/>
              <a:t>Latest RLHF model output</a:t>
            </a:r>
          </a:p>
          <a:p>
            <a:pPr lvl="1"/>
            <a:r>
              <a:rPr lang="en-US" sz="1600" dirty="0"/>
              <a:t>Initial supervised model output</a:t>
            </a:r>
          </a:p>
          <a:p>
            <a:pPr lvl="1"/>
            <a:r>
              <a:rPr lang="en-US" sz="1600" dirty="0"/>
              <a:t>Ground truth labels</a:t>
            </a:r>
          </a:p>
          <a:p>
            <a:pPr lvl="1"/>
            <a:r>
              <a:rPr lang="en-US" sz="1600" dirty="0"/>
              <a:t>Other baseline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Train a Reward Model (RM) to predict preferred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Train supervised model w/ RL, using RM logit score as reward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9ED0960-28C3-4E91-A7BC-6AC864B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11868"/>
            <a:ext cx="6019331" cy="3431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153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7ED7B-1C8C-4648-8A73-2C4FEFE3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Reinforcement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A617D-D272-450A-BB5D-5BB0407D5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433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gradient of the reward?</a:t>
                </a:r>
              </a:p>
              <a:p>
                <a:r>
                  <a:rPr lang="en-US" sz="2400" dirty="0"/>
                  <a:t>Loss functions are designed to be differentiable </a:t>
                </a:r>
                <a:r>
                  <a:rPr lang="en-US" sz="2400" dirty="0" err="1"/>
                  <a:t>w.r.t.</a:t>
                </a:r>
                <a:r>
                  <a:rPr lang="en-US" sz="2400" dirty="0"/>
                  <a:t> to model parameters</a:t>
                </a:r>
              </a:p>
              <a:p>
                <a:pPr lvl="1"/>
                <a:r>
                  <a:rPr lang="en-US" sz="2000" dirty="0"/>
                  <a:t>Update rule for gradient descent is easy: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Human feedback is not!</a:t>
                </a:r>
              </a:p>
              <a:p>
                <a:pPr lvl="1"/>
                <a:r>
                  <a:rPr lang="en-US" sz="2000" dirty="0"/>
                  <a:t>How to compute gradient: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Also true of ROUGE/BLEU: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𝐵𝐿𝐸𝑈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Policy Gradient Theorem gives us a workaround for non-differentiable signals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 - REINFORCE Algorithm: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𝑜𝑢𝑡𝑝𝑢𝑡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A617D-D272-450A-BB5D-5BB0407D5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433" y="1825625"/>
                <a:ext cx="10515600" cy="4351338"/>
              </a:xfrm>
              <a:blipFill>
                <a:blip r:embed="rId2"/>
                <a:stretch>
                  <a:fillRect l="-115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6C6A48B3-DF42-473C-84EC-062AAC085C35}"/>
              </a:ext>
            </a:extLst>
          </p:cNvPr>
          <p:cNvSpPr/>
          <p:nvPr/>
        </p:nvSpPr>
        <p:spPr>
          <a:xfrm rot="5400000">
            <a:off x="7500409" y="2602445"/>
            <a:ext cx="241300" cy="8445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711F7-0661-4870-A1F9-1EAC21285E80}"/>
              </a:ext>
            </a:extLst>
          </p:cNvPr>
          <p:cNvSpPr txBox="1"/>
          <p:nvPr/>
        </p:nvSpPr>
        <p:spPr>
          <a:xfrm>
            <a:off x="6845300" y="3145370"/>
            <a:ext cx="165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Step in this direction increases loss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1A1ECD3-C0BA-458B-B181-0074785C1286}"/>
              </a:ext>
            </a:extLst>
          </p:cNvPr>
          <p:cNvSpPr/>
          <p:nvPr/>
        </p:nvSpPr>
        <p:spPr>
          <a:xfrm rot="5400000">
            <a:off x="9545899" y="4584636"/>
            <a:ext cx="193149" cy="276225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2492-BE9C-4EDE-A459-6B8AD0ED706B}"/>
              </a:ext>
            </a:extLst>
          </p:cNvPr>
          <p:cNvSpPr txBox="1"/>
          <p:nvPr/>
        </p:nvSpPr>
        <p:spPr>
          <a:xfrm>
            <a:off x="6999475" y="6080389"/>
            <a:ext cx="513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Step in this direction increases (log) probability of model output</a:t>
            </a:r>
          </a:p>
        </p:txBody>
      </p:sp>
    </p:spTree>
    <p:extLst>
      <p:ext uri="{BB962C8B-B14F-4D97-AF65-F5344CB8AC3E}">
        <p14:creationId xmlns:p14="http://schemas.microsoft.com/office/powerpoint/2010/main" val="6391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4EF-ACFF-E4EC-D9D6-D359C71A3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cs typeface="Calibri"/>
              </a:rPr>
              <a:t>Language Model Scaling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9B2CF-98B2-A449-161D-68D52AEC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1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1472</Words>
  <Application>Microsoft Office PowerPoint</Application>
  <PresentationFormat>Widescreen</PresentationFormat>
  <Paragraphs>224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State of the Literature - LLMs</vt:lpstr>
      <vt:lpstr>Topics</vt:lpstr>
      <vt:lpstr>Intro: LLMs + RLHF</vt:lpstr>
      <vt:lpstr>LLM: Large Language Model</vt:lpstr>
      <vt:lpstr>RLHF: Reinforcement Learning from Human Feedback</vt:lpstr>
      <vt:lpstr>RLHF - Motivation</vt:lpstr>
      <vt:lpstr>Approach</vt:lpstr>
      <vt:lpstr>Why Reinforcement Learning?</vt:lpstr>
      <vt:lpstr>Language Model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Fine-Tuning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Quantization</vt:lpstr>
      <vt:lpstr>PowerPoint Presentation</vt:lpstr>
      <vt:lpstr>PowerPoint Presentation</vt:lpstr>
      <vt:lpstr>RLHF &amp; Alternatives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Ross, Luke (L.)</cp:lastModifiedBy>
  <cp:revision>6</cp:revision>
  <dcterms:created xsi:type="dcterms:W3CDTF">2023-06-09T18:30:20Z</dcterms:created>
  <dcterms:modified xsi:type="dcterms:W3CDTF">2023-06-27T03:13:26Z</dcterms:modified>
</cp:coreProperties>
</file>